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133"/>
    <a:srgbClr val="2A2F4A"/>
    <a:srgbClr val="75192B"/>
    <a:srgbClr val="D4A11D"/>
    <a:srgbClr val="E7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9"/>
    <p:restoredTop sz="96405"/>
  </p:normalViewPr>
  <p:slideViewPr>
    <p:cSldViewPr snapToGrid="0">
      <p:cViewPr varScale="1">
        <p:scale>
          <a:sx n="144" d="100"/>
          <a:sy n="144" d="100"/>
        </p:scale>
        <p:origin x="10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F264-E14E-DC45-B12B-D84E01B4058E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F0FC-0DF6-6D48-8ECC-BA0083ACE0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47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0978" y="2782712"/>
            <a:ext cx="6259688" cy="863599"/>
          </a:xfrm>
        </p:spPr>
        <p:txBody>
          <a:bodyPr lIns="0" rIns="0" anchor="t" anchorCtr="0">
            <a:normAutofit/>
          </a:bodyPr>
          <a:lstStyle>
            <a:lvl1pPr algn="r">
              <a:defRPr sz="2900" b="1" i="0" baseline="0">
                <a:solidFill>
                  <a:srgbClr val="990133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043" y="3747912"/>
            <a:ext cx="7038623" cy="75635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700" baseline="0">
                <a:solidFill>
                  <a:srgbClr val="2A2F4A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157058" cy="274097"/>
          </a:xfrm>
        </p:spPr>
        <p:txBody>
          <a:bodyPr rIns="0"/>
          <a:lstStyle/>
          <a:p>
            <a:fld id="{003FCC7A-2D21-914D-9308-5B1DE6D1A1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5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66" y="666044"/>
            <a:ext cx="8207411" cy="688623"/>
          </a:xfrm>
        </p:spPr>
        <p:txBody>
          <a:bodyPr lIns="0" anchor="t" anchorCtr="0">
            <a:normAutofit/>
          </a:bodyPr>
          <a:lstStyle>
            <a:lvl1pPr>
              <a:defRPr sz="2400" b="1" i="0" baseline="0">
                <a:solidFill>
                  <a:srgbClr val="990133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25" y="1846217"/>
            <a:ext cx="8207410" cy="2212140"/>
          </a:xfrm>
        </p:spPr>
        <p:txBody>
          <a:bodyPr lIns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9F5320F-6219-A6F1-76EA-9392749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4893" y="4737814"/>
            <a:ext cx="508001" cy="274097"/>
          </a:xfrm>
        </p:spPr>
        <p:txBody>
          <a:bodyPr lIns="90000" rIns="0"/>
          <a:lstStyle>
            <a:lvl1pPr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03FCC7A-2D21-914D-9308-5B1DE6D1A19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1FD28A-7FF5-C4B2-8C4A-54A0B0B7B64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9925" y="1462394"/>
            <a:ext cx="8207410" cy="276095"/>
          </a:xfrm>
        </p:spPr>
        <p:txBody>
          <a:bodyPr lIns="0">
            <a:normAutofit/>
          </a:bodyPr>
          <a:lstStyle>
            <a:lvl1pPr marL="0" indent="0">
              <a:buNone/>
              <a:defRPr sz="1700" b="1" i="0" baseline="0">
                <a:solidFill>
                  <a:srgbClr val="2A2F4A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5BAB22F-AFD3-F7B9-FB3A-79D06680511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9925" y="4138068"/>
            <a:ext cx="8207410" cy="344151"/>
          </a:xfrm>
        </p:spPr>
        <p:txBody>
          <a:bodyPr lIns="0">
            <a:normAutofit/>
          </a:bodyPr>
          <a:lstStyle>
            <a:lvl1pPr marL="0" indent="0">
              <a:buNone/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319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0338-FA29-244E-B153-92D1F2B8F254}" type="datetime1">
              <a:rPr lang="de-DE" smtClean="0"/>
              <a:t>15.05.2026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CC7A-2D21-914D-9308-5B1DE6D1A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43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3399F-25B9-EACB-581C-DEC3220B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96" y="2934254"/>
            <a:ext cx="8713303" cy="863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World Connected: </a:t>
            </a:r>
            <a:br>
              <a:rPr lang="en-US" dirty="0"/>
            </a:br>
            <a:r>
              <a:rPr lang="en-US" dirty="0"/>
              <a:t>Advancing Assistive Technologies </a:t>
            </a:r>
            <a:br>
              <a:rPr lang="en-US" dirty="0"/>
            </a:br>
            <a:r>
              <a:rPr lang="en-US" dirty="0"/>
              <a:t>for Global Equity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157852-8E19-A0D6-75B4-FCCDCD52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0862" y="4673123"/>
            <a:ext cx="3218755" cy="274097"/>
          </a:xfrm>
        </p:spPr>
        <p:txBody>
          <a:bodyPr/>
          <a:lstStyle/>
          <a:p>
            <a:pPr algn="ctr"/>
            <a:r>
              <a:rPr lang="de-DE" sz="2000" b="1" dirty="0">
                <a:solidFill>
                  <a:srgbClr val="2A2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www.ispo-congress.com</a:t>
            </a:r>
          </a:p>
        </p:txBody>
      </p:sp>
    </p:spTree>
    <p:extLst>
      <p:ext uri="{BB962C8B-B14F-4D97-AF65-F5344CB8AC3E}">
        <p14:creationId xmlns:p14="http://schemas.microsoft.com/office/powerpoint/2010/main" val="333753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1FF9F-2156-446E-B676-B5F34DF2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66" y="666044"/>
            <a:ext cx="8207411" cy="814693"/>
          </a:xfrm>
        </p:spPr>
        <p:txBody>
          <a:bodyPr>
            <a:normAutofit/>
          </a:bodyPr>
          <a:lstStyle/>
          <a:p>
            <a:r>
              <a:rPr lang="en-GB" dirty="0"/>
              <a:t>First ISPO World Congress </a:t>
            </a:r>
            <a:br>
              <a:rPr lang="en-GB" dirty="0"/>
            </a:br>
            <a:r>
              <a:rPr lang="en-GB" dirty="0"/>
              <a:t>in Southeast Asia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3B71BF-2675-42AB-A3A5-476D15E97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591" y="2455817"/>
            <a:ext cx="3896744" cy="2212140"/>
          </a:xfrm>
        </p:spPr>
        <p:txBody>
          <a:bodyPr/>
          <a:lstStyle/>
          <a:p>
            <a:pPr marL="285750" indent="-285750">
              <a:buClr>
                <a:srgbClr val="990133"/>
              </a:buClr>
              <a:buFont typeface="Arial" panose="020B0604020202020204" pitchFamily="34" charset="0"/>
              <a:buChar char="•"/>
            </a:pPr>
            <a:r>
              <a:rPr lang="en-GB" b="1" dirty="0"/>
              <a:t>2,500</a:t>
            </a:r>
            <a:r>
              <a:rPr lang="en-GB" dirty="0"/>
              <a:t> participants from around the globe</a:t>
            </a:r>
          </a:p>
          <a:p>
            <a:pPr marL="285750" indent="-285750">
              <a:buClr>
                <a:srgbClr val="990133"/>
              </a:buClr>
              <a:buFont typeface="Arial" panose="020B0604020202020204" pitchFamily="34" charset="0"/>
              <a:buChar char="•"/>
            </a:pPr>
            <a:r>
              <a:rPr lang="en-GB" b="1" dirty="0"/>
              <a:t>100</a:t>
            </a:r>
            <a:r>
              <a:rPr lang="en-GB" dirty="0"/>
              <a:t> international exhibitors</a:t>
            </a:r>
          </a:p>
          <a:p>
            <a:pPr marL="285750" indent="-285750">
              <a:buClr>
                <a:srgbClr val="990133"/>
              </a:buClr>
              <a:buFont typeface="Arial" panose="020B0604020202020204" pitchFamily="34" charset="0"/>
              <a:buChar char="•"/>
            </a:pPr>
            <a:r>
              <a:rPr lang="en-GB" b="1" dirty="0"/>
              <a:t>6</a:t>
            </a:r>
            <a:r>
              <a:rPr lang="en-GB" dirty="0"/>
              <a:t> keynotes</a:t>
            </a:r>
          </a:p>
          <a:p>
            <a:pPr marL="285750" indent="-285750">
              <a:buClr>
                <a:srgbClr val="990133"/>
              </a:buClr>
              <a:buFont typeface="Arial" panose="020B0604020202020204" pitchFamily="34" charset="0"/>
              <a:buChar char="•"/>
            </a:pPr>
            <a:r>
              <a:rPr lang="en-GB" b="1" dirty="0"/>
              <a:t>120</a:t>
            </a:r>
            <a:r>
              <a:rPr lang="en-GB" dirty="0"/>
              <a:t> sessions with over </a:t>
            </a:r>
            <a:r>
              <a:rPr lang="en-GB" b="1" dirty="0"/>
              <a:t>300</a:t>
            </a:r>
            <a:r>
              <a:rPr lang="en-GB" dirty="0"/>
              <a:t> presenters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B4E22C-B351-41D7-B992-6981E9C0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CC7A-2D21-914D-9308-5B1DE6D1A19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06A418-82D9-4911-9C60-8AA881DD87C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10591" y="2071994"/>
            <a:ext cx="3896744" cy="27609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What you can expect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928BB26-C8B4-4AC9-B18E-D609FF6A2B98}"/>
              </a:ext>
            </a:extLst>
          </p:cNvPr>
          <p:cNvSpPr/>
          <p:nvPr/>
        </p:nvSpPr>
        <p:spPr>
          <a:xfrm>
            <a:off x="554839" y="1714220"/>
            <a:ext cx="3896744" cy="27637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BEADA0-1B5C-4829-88A9-C4BA656D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9" y="1723397"/>
            <a:ext cx="3749153" cy="26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215EE-26DE-4A33-B450-D1FE1B7C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High-quality programme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E8E550-5ECB-446F-BEAC-F2EBF1C9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844" y="4042978"/>
            <a:ext cx="6219850" cy="495155"/>
          </a:xfrm>
        </p:spPr>
        <p:txBody>
          <a:bodyPr/>
          <a:lstStyle/>
          <a:p>
            <a:r>
              <a:rPr lang="en-GB" dirty="0"/>
              <a:t>Participants will enjoy a high-quality scientific and technical programme presented by a variety of professionals from various disciplines and countries.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88BE06-3E7E-4819-9B81-CB486B96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CC7A-2D21-914D-9308-5B1DE6D1A19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A182A2-379A-43D2-8802-1ABD911D042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World Connected: Advancing Assistive Technologies for Global Equity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DC4C02D-8C83-4E2D-A5E4-6C63220E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96" y="1871391"/>
            <a:ext cx="3098666" cy="206577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E176E0B-B875-462B-841A-92B436892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43" y="1871391"/>
            <a:ext cx="3098666" cy="20657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0BDA555-3E60-4F3A-A479-E6AE32495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928" y="2140800"/>
            <a:ext cx="2167132" cy="1435611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C3400E9-9C1F-4FD4-A899-524D9939AAA9}"/>
              </a:ext>
            </a:extLst>
          </p:cNvPr>
          <p:cNvSpPr txBox="1">
            <a:spLocks/>
          </p:cNvSpPr>
          <p:nvPr/>
        </p:nvSpPr>
        <p:spPr>
          <a:xfrm>
            <a:off x="6827520" y="2214875"/>
            <a:ext cx="1850254" cy="134121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bg1"/>
                </a:solidFill>
              </a:rPr>
              <a:t>CALL FOR PAPERS</a:t>
            </a:r>
          </a:p>
          <a:p>
            <a:pPr lvl="0"/>
            <a:r>
              <a:rPr lang="en-GB" sz="1000" dirty="0">
                <a:solidFill>
                  <a:schemeClr val="bg1"/>
                </a:solidFill>
              </a:rPr>
              <a:t>Symposia, instructional courses, technical track presentations: by </a:t>
            </a:r>
            <a:r>
              <a:rPr lang="en-GB" sz="1000" b="1" dirty="0">
                <a:solidFill>
                  <a:schemeClr val="bg1"/>
                </a:solidFill>
              </a:rPr>
              <a:t>29 June </a:t>
            </a:r>
          </a:p>
          <a:p>
            <a:pPr lvl="0"/>
            <a:r>
              <a:rPr lang="en-GB" sz="1000" dirty="0">
                <a:solidFill>
                  <a:schemeClr val="bg1"/>
                </a:solidFill>
              </a:rPr>
              <a:t>Free papers and poster abstracts, 3MT student competition: by </a:t>
            </a:r>
            <a:r>
              <a:rPr lang="en-GB" sz="1000" b="1" dirty="0">
                <a:solidFill>
                  <a:schemeClr val="bg1"/>
                </a:solidFill>
              </a:rPr>
              <a:t>7 September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0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6C62C-FAE9-424C-A243-691A2B1D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Keynote speakers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56634B-8541-4C5A-A391-1AAEA9A78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25" y="1846217"/>
            <a:ext cx="2939014" cy="2733468"/>
          </a:xfrm>
        </p:spPr>
        <p:txBody>
          <a:bodyPr>
            <a:normAutofit/>
          </a:bodyPr>
          <a:lstStyle/>
          <a:p>
            <a:r>
              <a:rPr lang="en-US" b="1" dirty="0" err="1"/>
              <a:t>Sisary</a:t>
            </a:r>
            <a:r>
              <a:rPr lang="en-US" b="1" dirty="0"/>
              <a:t> Kheng</a:t>
            </a:r>
            <a:r>
              <a:rPr lang="en-US" dirty="0"/>
              <a:t>, </a:t>
            </a:r>
            <a:r>
              <a:rPr lang="en-US" b="1" dirty="0"/>
              <a:t>Natasha Layton</a:t>
            </a:r>
            <a:r>
              <a:rPr lang="en-US" dirty="0"/>
              <a:t>, </a:t>
            </a:r>
            <a:r>
              <a:rPr lang="en-US" b="1" dirty="0" err="1"/>
              <a:t>Nerrolyn</a:t>
            </a:r>
            <a:r>
              <a:rPr lang="en-US" b="1" dirty="0"/>
              <a:t> </a:t>
            </a:r>
            <a:r>
              <a:rPr lang="en-US" b="1" dirty="0" err="1"/>
              <a:t>Ramstrand</a:t>
            </a:r>
            <a:r>
              <a:rPr lang="en-US" dirty="0"/>
              <a:t> and </a:t>
            </a:r>
            <a:r>
              <a:rPr lang="en-US" b="1" dirty="0"/>
              <a:t>Massimo Sartori</a:t>
            </a:r>
            <a:r>
              <a:rPr lang="en-US" dirty="0"/>
              <a:t> will represent global perspectives on rehabilitation systems, assistive technology policy, user-</a:t>
            </a:r>
            <a:r>
              <a:rPr lang="en-US" dirty="0" err="1"/>
              <a:t>centred</a:t>
            </a:r>
            <a:r>
              <a:rPr lang="en-US" dirty="0"/>
              <a:t> care and cutting-edge robotics. </a:t>
            </a:r>
            <a:endParaRPr lang="de-DE" dirty="0"/>
          </a:p>
          <a:p>
            <a:r>
              <a:rPr lang="en-US" dirty="0"/>
              <a:t>The </a:t>
            </a:r>
            <a:r>
              <a:rPr lang="en-US" b="1" dirty="0"/>
              <a:t>IC2A Inspirational Lecture</a:t>
            </a:r>
            <a:r>
              <a:rPr lang="en-US" dirty="0"/>
              <a:t> will be held by </a:t>
            </a:r>
            <a:r>
              <a:rPr lang="en-US" b="1" dirty="0" err="1"/>
              <a:t>Zy</a:t>
            </a:r>
            <a:r>
              <a:rPr lang="en-US" b="1" dirty="0"/>
              <a:t> </a:t>
            </a:r>
            <a:r>
              <a:rPr lang="en-US" b="1" dirty="0" err="1"/>
              <a:t>Kher</a:t>
            </a:r>
            <a:r>
              <a:rPr lang="en-US" b="1" dirty="0"/>
              <a:t> Lee</a:t>
            </a:r>
            <a:r>
              <a:rPr lang="en-US" dirty="0"/>
              <a:t>, whose personal story stands for resilience and determination.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7A2503-165C-44D2-8AA4-58A36E5C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CC7A-2D21-914D-9308-5B1DE6D1A19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FFE0D9-0791-4100-9B91-015E697C288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World Connected: Advancing Assistive Technologies for Global Equity</a:t>
            </a:r>
          </a:p>
          <a:p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6CECCE7-A0EE-4CF6-955F-616B69A87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08" y="1955608"/>
            <a:ext cx="5279727" cy="20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6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84D3F-9A21-4FF0-BDC7-9F329C7A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International </a:t>
            </a:r>
            <a:r>
              <a:rPr lang="de-DE" dirty="0" err="1"/>
              <a:t>exhibition</a:t>
            </a:r>
            <a:br>
              <a:rPr lang="de-DE" dirty="0"/>
            </a:b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7B0CC-9787-4034-B96B-539110B0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26" y="1846217"/>
            <a:ext cx="6245432" cy="85693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industry exhibition will showcase the entire spectrum of products and services related to assistive technologies for mobility. Encounter companies from around the world – from the global players to young innovative companies to NGOs, and anything in between.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E18873-13F6-4909-A368-D159E34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CC7A-2D21-914D-9308-5B1DE6D1A19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49053E-1840-43F2-B2BB-B10520A3F0D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Get a comprehensive market overview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14D562-DF5F-436C-97E4-5E54ECE3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31" y="2703147"/>
            <a:ext cx="2766736" cy="18444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A7598FB-FA4D-41A1-9C42-78D99AAD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87" y="1983636"/>
            <a:ext cx="1713752" cy="25706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D53BBF-D19F-475F-A0FD-24240D610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25" y="2703147"/>
            <a:ext cx="2766736" cy="18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558218-DA11-4709-AC5C-0CB79FB1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CC7A-2D21-914D-9308-5B1DE6D1A19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BA852F-9723-44EB-A144-BCC70904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 you in Bangkok next year!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EE03C1-8ACD-4118-8B25-FF66DFF09B1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ISPO and the National Member Society of Thailand look forward to welcoming you!</a:t>
            </a:r>
          </a:p>
          <a:p>
            <a:endParaRPr lang="en-GB" sz="16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B906B8B-E512-4A83-95BC-BEC61203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4" b="19600"/>
          <a:stretch/>
        </p:blipFill>
        <p:spPr>
          <a:xfrm>
            <a:off x="501966" y="1825388"/>
            <a:ext cx="6462051" cy="26904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012A64-8970-4F1B-AFC1-70840B9DF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98" y="1870877"/>
            <a:ext cx="2167132" cy="1435611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B1CCB2F-8DEA-4FA3-BDDA-58B17B300731}"/>
              </a:ext>
            </a:extLst>
          </p:cNvPr>
          <p:cNvSpPr txBox="1">
            <a:spLocks/>
          </p:cNvSpPr>
          <p:nvPr/>
        </p:nvSpPr>
        <p:spPr>
          <a:xfrm>
            <a:off x="6911363" y="2014558"/>
            <a:ext cx="1816555" cy="134121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bg1"/>
                </a:solidFill>
              </a:rPr>
              <a:t>SOCIAL HIGHLIGHTS</a:t>
            </a:r>
          </a:p>
          <a:p>
            <a:pPr lvl="0"/>
            <a:r>
              <a:rPr lang="en-GB" sz="1000" dirty="0">
                <a:solidFill>
                  <a:schemeClr val="bg1"/>
                </a:solidFill>
              </a:rPr>
              <a:t>Welcome Reception on </a:t>
            </a:r>
          </a:p>
          <a:p>
            <a:pPr lvl="0">
              <a:spcBef>
                <a:spcPts val="0"/>
              </a:spcBef>
            </a:pPr>
            <a:r>
              <a:rPr lang="en-GB" sz="1000" dirty="0">
                <a:solidFill>
                  <a:schemeClr val="bg1"/>
                </a:solidFill>
              </a:rPr>
              <a:t>22 March</a:t>
            </a:r>
          </a:p>
          <a:p>
            <a:pPr lvl="0"/>
            <a:r>
              <a:rPr lang="en-GB" sz="1000" dirty="0">
                <a:solidFill>
                  <a:schemeClr val="bg1"/>
                </a:solidFill>
              </a:rPr>
              <a:t>A social and tour programme showcasing the Thai culture will be organised for you!</a:t>
            </a:r>
          </a:p>
        </p:txBody>
      </p:sp>
    </p:spTree>
    <p:extLst>
      <p:ext uri="{BB962C8B-B14F-4D97-AF65-F5344CB8AC3E}">
        <p14:creationId xmlns:p14="http://schemas.microsoft.com/office/powerpoint/2010/main" val="4757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SPO RO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268</Words>
  <Application>Microsoft Office PowerPoint</Application>
  <PresentationFormat>Benutzerdefiniert</PresentationFormat>
  <Paragraphs>32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A World Connected:  Advancing Assistive Technologies  for Global Equity</vt:lpstr>
      <vt:lpstr>First ISPO World Congress  in Southeast Asia</vt:lpstr>
      <vt:lpstr>High-quality programme</vt:lpstr>
      <vt:lpstr>Keynote speakers</vt:lpstr>
      <vt:lpstr>International exhibition </vt:lpstr>
      <vt:lpstr>See you in Bangkok next year!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Marko Schmidt</dc:creator>
  <cp:lastModifiedBy>Sandy Becker</cp:lastModifiedBy>
  <cp:revision>22</cp:revision>
  <dcterms:created xsi:type="dcterms:W3CDTF">2025-07-09T06:24:49Z</dcterms:created>
  <dcterms:modified xsi:type="dcterms:W3CDTF">2026-05-15T08:12:12Z</dcterms:modified>
</cp:coreProperties>
</file>